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70" r:id="rId6"/>
    <p:sldId id="293" r:id="rId7"/>
    <p:sldId id="321" r:id="rId8"/>
    <p:sldId id="322" r:id="rId9"/>
    <p:sldId id="323" r:id="rId10"/>
    <p:sldId id="324" r:id="rId11"/>
    <p:sldId id="305" r:id="rId12"/>
    <p:sldId id="295" r:id="rId13"/>
    <p:sldId id="299" r:id="rId14"/>
    <p:sldId id="298" r:id="rId15"/>
    <p:sldId id="300" r:id="rId16"/>
    <p:sldId id="325" r:id="rId17"/>
    <p:sldId id="326" r:id="rId18"/>
    <p:sldId id="301" r:id="rId19"/>
    <p:sldId id="263" r:id="rId20"/>
    <p:sldId id="302" r:id="rId21"/>
    <p:sldId id="303" r:id="rId22"/>
    <p:sldId id="306" r:id="rId23"/>
    <p:sldId id="311" r:id="rId24"/>
    <p:sldId id="312" r:id="rId25"/>
    <p:sldId id="307" r:id="rId26"/>
    <p:sldId id="308" r:id="rId27"/>
    <p:sldId id="313" r:id="rId28"/>
    <p:sldId id="315" r:id="rId29"/>
    <p:sldId id="310" r:id="rId30"/>
    <p:sldId id="314" r:id="rId31"/>
    <p:sldId id="317" r:id="rId32"/>
    <p:sldId id="327" r:id="rId33"/>
    <p:sldId id="318" r:id="rId34"/>
    <p:sldId id="319" r:id="rId35"/>
    <p:sldId id="320" r:id="rId36"/>
    <p:sldId id="285" r:id="rId37"/>
    <p:sldId id="283" r:id="rId3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E45AB3-DB8A-4549-A519-32B2B07F5F68}">
          <p14:sldIdLst>
            <p14:sldId id="256"/>
            <p14:sldId id="270"/>
            <p14:sldId id="293"/>
            <p14:sldId id="321"/>
            <p14:sldId id="322"/>
            <p14:sldId id="323"/>
            <p14:sldId id="324"/>
            <p14:sldId id="305"/>
            <p14:sldId id="295"/>
            <p14:sldId id="299"/>
            <p14:sldId id="298"/>
            <p14:sldId id="300"/>
            <p14:sldId id="325"/>
            <p14:sldId id="326"/>
            <p14:sldId id="301"/>
            <p14:sldId id="263"/>
            <p14:sldId id="302"/>
            <p14:sldId id="303"/>
            <p14:sldId id="306"/>
            <p14:sldId id="311"/>
            <p14:sldId id="312"/>
            <p14:sldId id="307"/>
            <p14:sldId id="308"/>
            <p14:sldId id="313"/>
            <p14:sldId id="315"/>
            <p14:sldId id="310"/>
            <p14:sldId id="314"/>
            <p14:sldId id="317"/>
            <p14:sldId id="327"/>
            <p14:sldId id="318"/>
            <p14:sldId id="319"/>
            <p14:sldId id="320"/>
            <p14:sldId id="285"/>
            <p14:sldId id="283"/>
          </p14:sldIdLst>
        </p14:section>
        <p14:section name="Untitled Section" id="{1C02BF2C-0133-4096-9BD6-1B0237BCB49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A2B4"/>
    <a:srgbClr val="74A1B4"/>
    <a:srgbClr val="E0E5EB"/>
    <a:srgbClr val="DFE3EB"/>
    <a:srgbClr val="DCE6F2"/>
    <a:srgbClr val="518AC1"/>
    <a:srgbClr val="8AC1E8"/>
    <a:srgbClr val="E6E6E6"/>
    <a:srgbClr val="F5FBFD"/>
    <a:srgbClr val="A2A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8" autoAdjust="0"/>
    <p:restoredTop sz="94678" autoAdjust="0"/>
  </p:normalViewPr>
  <p:slideViewPr>
    <p:cSldViewPr>
      <p:cViewPr varScale="1">
        <p:scale>
          <a:sx n="99" d="100"/>
          <a:sy n="99" d="100"/>
        </p:scale>
        <p:origin x="86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584D3-9D53-4964-B76B-5C732B037D27}" type="datetimeFigureOut">
              <a:rPr lang="da-DK" smtClean="0"/>
              <a:t>01-05-2019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2B07D-FF0A-4361-BFE4-E0211B1C2EB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240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A49F9-25F2-4556-9F71-C52E351E2A8F}" type="datetimeFigureOut">
              <a:rPr lang="da-DK" smtClean="0"/>
              <a:t>01-05-2019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CC2B7-26C9-4DC7-A48C-FB867B46EE4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767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CC2B7-26C9-4DC7-A48C-FB867B46EE4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27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CC2B7-26C9-4DC7-A48C-FB867B46EE43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054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4A1B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4A1B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6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6794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2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23928" y="635634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1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63888" y="635634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2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74A1B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19872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7585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7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47864" y="637470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9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11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139952" y="632044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7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23928" y="635634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51920" y="637209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0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442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74A1B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74A1B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74A1B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74A1B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rgbClr val="74A1B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rgbClr val="74A1B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ndparkthorup-sletten.d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5350"/>
          <a:stretch/>
        </p:blipFill>
        <p:spPr>
          <a:xfrm>
            <a:off x="0" y="1052736"/>
            <a:ext cx="9143078" cy="5805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9145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VELKOMMEN TIL EN VERDEN MED VINDEN I RYGGEN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824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GENNEMGANG AF KØBERETSMATERIALE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961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Selskabsstruktur i parken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CFEA8-DB74-4621-A489-F580E506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385"/>
            <a:ext cx="9144000" cy="355723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DC64763-FF44-4636-A0D9-33713AE5E296}"/>
              </a:ext>
            </a:extLst>
          </p:cNvPr>
          <p:cNvSpPr/>
          <p:nvPr/>
        </p:nvSpPr>
        <p:spPr>
          <a:xfrm>
            <a:off x="5220072" y="1844824"/>
            <a:ext cx="3851919" cy="3362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664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Vindpark Thorup-Sletten LAUG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da-DK" dirty="0">
                <a:solidFill>
                  <a:srgbClr val="0070C0"/>
                </a:solidFill>
              </a:rPr>
              <a:t>20% af mølleparken udbydes til kostpris</a:t>
            </a:r>
          </a:p>
          <a:p>
            <a:pPr>
              <a:spcAft>
                <a:spcPts val="1200"/>
              </a:spcAft>
            </a:pPr>
            <a:r>
              <a:rPr lang="da-DK" dirty="0">
                <a:solidFill>
                  <a:srgbClr val="0070C0"/>
                </a:solidFill>
              </a:rPr>
              <a:t>Vindpark Thorup-Sletten LAUG vil eje op til 4 møller = 58.849 anparter, hvoraf der udbydes 52.398 anparter i Køberetten</a:t>
            </a:r>
          </a:p>
          <a:p>
            <a:pPr>
              <a:spcAft>
                <a:spcPts val="1200"/>
              </a:spcAft>
            </a:pPr>
            <a:r>
              <a:rPr lang="da-DK" dirty="0">
                <a:solidFill>
                  <a:srgbClr val="0070C0"/>
                </a:solidFill>
              </a:rPr>
              <a:t>Udbudsmaterialet er godkendt af Energistyrelsen</a:t>
            </a:r>
          </a:p>
          <a:p>
            <a:pPr>
              <a:spcAft>
                <a:spcPts val="1200"/>
              </a:spcAft>
            </a:pPr>
            <a:r>
              <a:rPr lang="da-DK" dirty="0">
                <a:solidFill>
                  <a:srgbClr val="0070C0"/>
                </a:solidFill>
              </a:rPr>
              <a:t>Økonomi og anpartspriser er gennemgået af BDO iht. VE-Loven</a:t>
            </a:r>
          </a:p>
          <a:p>
            <a:pPr>
              <a:spcAft>
                <a:spcPts val="1200"/>
              </a:spcAft>
            </a:pPr>
            <a:r>
              <a:rPr lang="da-DK" dirty="0">
                <a:solidFill>
                  <a:srgbClr val="0070C0"/>
                </a:solidFill>
              </a:rPr>
              <a:t>Tegningsperiode løber 8 uger fra annoncering frem til onsdag d. 5. juni kl. 16.</a:t>
            </a:r>
          </a:p>
          <a:p>
            <a:pPr>
              <a:spcAft>
                <a:spcPts val="1200"/>
              </a:spcAft>
            </a:pPr>
            <a:r>
              <a:rPr lang="da-DK" dirty="0">
                <a:solidFill>
                  <a:srgbClr val="0070C0"/>
                </a:solidFill>
              </a:rPr>
              <a:t>Endelig meddelelse vedr. antal anparter ventes at blive givet 2-3 uger herefter</a:t>
            </a:r>
          </a:p>
        </p:txBody>
      </p:sp>
    </p:spTree>
    <p:extLst>
      <p:ext uri="{BB962C8B-B14F-4D97-AF65-F5344CB8AC3E}">
        <p14:creationId xmlns:p14="http://schemas.microsoft.com/office/powerpoint/2010/main" val="249880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Vindpark Thorup-Sletten LAUG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endParaRPr lang="da-DK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A6F1C-E7FA-4771-AF71-9D9A1D2C2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6" y="1700808"/>
            <a:ext cx="8316416" cy="42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2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Vindpark Thorup-Sletten LAUG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endParaRPr lang="da-DK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A6F1C-E7FA-4771-AF71-9D9A1D2C2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6" y="1700808"/>
            <a:ext cx="8316416" cy="4202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65091-405F-4945-974F-53BB23B02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 t="969" r="1031" b="455"/>
          <a:stretch/>
        </p:blipFill>
        <p:spPr>
          <a:xfrm>
            <a:off x="2820838" y="146648"/>
            <a:ext cx="5477773" cy="6599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936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Køberetsordningen - Hvad er tilgængeligt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5472608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1:	Stiftelsesdokument for K/S Vindpark Thorup-Sletten 		</a:t>
            </a:r>
            <a:r>
              <a:rPr lang="da-DK" dirty="0" err="1">
                <a:solidFill>
                  <a:srgbClr val="0070C0"/>
                </a:solidFill>
              </a:rPr>
              <a:t>Laug</a:t>
            </a:r>
            <a:r>
              <a:rPr lang="da-DK" dirty="0">
                <a:solidFill>
                  <a:srgbClr val="0070C0"/>
                </a:solidFill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2: 	Vedtægter for K/S Vindpark Thorup-Sletten </a:t>
            </a:r>
            <a:r>
              <a:rPr lang="da-DK" dirty="0" err="1">
                <a:solidFill>
                  <a:srgbClr val="0070C0"/>
                </a:solidFill>
              </a:rPr>
              <a:t>Laug</a:t>
            </a:r>
            <a:r>
              <a:rPr lang="da-DK" dirty="0">
                <a:solidFill>
                  <a:srgbClr val="0070C0"/>
                </a:solidFill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3: 	Lokalplan - Vesthimmerlands Kommune/Jammerbugt 		Kommune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4a: 	Kommuneplantillæg – Vesthimmerlands Kommune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4b: 	Kommuneplantillæg – Jammerbugt Kommune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5: 	VVM-redegørelse med Miljørapport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6: 	Driftsbudget inkl. pristillæg (2020-2044)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7: 	Vindberegninger og – vurderinger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8: 	Investors skattemæssige forhold samt eksempel på 	    	      	skatteberegning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9: 	Revisorerklæring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10: 	Kort fra lokalplan over mølleplaceringer og -numre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11: 	Købstilbud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12: 	Udkast til dagsorden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dirty="0">
                <a:solidFill>
                  <a:srgbClr val="0070C0"/>
                </a:solidFill>
              </a:rPr>
              <a:t>Bilag 13: 	Ansvarserklæring fra K/S Thorup-Sletten </a:t>
            </a:r>
          </a:p>
        </p:txBody>
      </p:sp>
    </p:spTree>
    <p:extLst>
      <p:ext uri="{BB962C8B-B14F-4D97-AF65-F5344CB8AC3E}">
        <p14:creationId xmlns:p14="http://schemas.microsoft.com/office/powerpoint/2010/main" val="234849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28625" y="785813"/>
            <a:ext cx="7772400" cy="604837"/>
          </a:xfrm>
        </p:spPr>
        <p:txBody>
          <a:bodyPr>
            <a:normAutofit/>
          </a:bodyPr>
          <a:lstStyle/>
          <a:p>
            <a:pPr eaLnBrk="1" hangingPunct="1"/>
            <a:r>
              <a:rPr lang="da-DK" dirty="0">
                <a:solidFill>
                  <a:srgbClr val="0070C0"/>
                </a:solidFill>
              </a:rPr>
              <a:t>Opdatering af information</a:t>
            </a:r>
            <a:endParaRPr lang="da-DK" sz="3600" dirty="0">
              <a:solidFill>
                <a:srgbClr val="0070C0"/>
              </a:solidFill>
            </a:endParaRPr>
          </a:p>
        </p:txBody>
      </p:sp>
      <p:sp>
        <p:nvSpPr>
          <p:cNvPr id="5123" name="Pladsholder til indhold 2"/>
          <p:cNvSpPr>
            <a:spLocks noGrp="1"/>
          </p:cNvSpPr>
          <p:nvPr>
            <p:ph idx="1"/>
          </p:nvPr>
        </p:nvSpPr>
        <p:spPr>
          <a:xfrm>
            <a:off x="428625" y="1500188"/>
            <a:ext cx="8286750" cy="5072062"/>
          </a:xfrm>
        </p:spPr>
        <p:txBody>
          <a:bodyPr/>
          <a:lstStyle/>
          <a:p>
            <a:pPr marL="0" indent="0" eaLnBrk="1" hangingPunct="1">
              <a:lnSpc>
                <a:spcPts val="3500"/>
              </a:lnSpc>
              <a:buFontTx/>
              <a:buNone/>
              <a:defRPr/>
            </a:pPr>
            <a:r>
              <a:rPr lang="da-DK" sz="2400" dirty="0">
                <a:solidFill>
                  <a:srgbClr val="0070C0"/>
                </a:solidFill>
              </a:rPr>
              <a:t>Det samlede køberetsmateriale kan hentes her;</a:t>
            </a:r>
          </a:p>
          <a:p>
            <a:pPr marL="0" indent="0" algn="ctr" eaLnBrk="1" hangingPunct="1">
              <a:lnSpc>
                <a:spcPts val="3500"/>
              </a:lnSpc>
              <a:buFontTx/>
              <a:buNone/>
              <a:defRPr/>
            </a:pPr>
            <a:r>
              <a:rPr lang="da-DK" sz="2400" dirty="0">
                <a:solidFill>
                  <a:srgbClr val="73A2B4"/>
                </a:solidFill>
                <a:hlinkClick r:id="rId3"/>
              </a:rPr>
              <a:t>www.VindparkThorup-Sletten.dk</a:t>
            </a:r>
            <a:r>
              <a:rPr lang="da-DK" sz="2400" dirty="0">
                <a:solidFill>
                  <a:srgbClr val="73A2B4"/>
                </a:solidFill>
              </a:rPr>
              <a:t>  </a:t>
            </a:r>
          </a:p>
          <a:p>
            <a:pPr marL="0" indent="0" eaLnBrk="1" hangingPunct="1">
              <a:lnSpc>
                <a:spcPts val="3500"/>
              </a:lnSpc>
              <a:buFontTx/>
              <a:buNone/>
              <a:defRPr/>
            </a:pPr>
            <a:endParaRPr lang="da-DK" sz="2400" dirty="0">
              <a:solidFill>
                <a:srgbClr val="73A2B4"/>
              </a:solidFill>
            </a:endParaRPr>
          </a:p>
          <a:p>
            <a:pPr marL="0" indent="0" eaLnBrk="1" hangingPunct="1">
              <a:lnSpc>
                <a:spcPts val="3500"/>
              </a:lnSpc>
              <a:buFontTx/>
              <a:buNone/>
              <a:defRPr/>
            </a:pPr>
            <a:endParaRPr lang="da-DK" sz="2400" dirty="0">
              <a:solidFill>
                <a:srgbClr val="73A2B4"/>
              </a:solidFill>
            </a:endParaRPr>
          </a:p>
          <a:p>
            <a:pPr marL="0" indent="0" eaLnBrk="1" hangingPunct="1">
              <a:lnSpc>
                <a:spcPts val="3500"/>
              </a:lnSpc>
              <a:buFontTx/>
              <a:buNone/>
              <a:defRPr/>
            </a:pPr>
            <a:endParaRPr lang="da-DK" sz="2400" dirty="0">
              <a:solidFill>
                <a:srgbClr val="73A2B4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da-DK" sz="1800" dirty="0">
              <a:solidFill>
                <a:srgbClr val="73A2B4"/>
              </a:solidFill>
            </a:endParaRP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357188" y="2857500"/>
            <a:ext cx="40005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da-DK" dirty="0">
                <a:solidFill>
                  <a:srgbClr val="0070C0"/>
                </a:solidFill>
              </a:rPr>
              <a:t>Her vil vi løbende gøre information tilgængelig så alle kan følge med i udviklingen, inklusiv, hvis der er nyt fra Nævnenes Hus omkring klagerne </a:t>
            </a:r>
          </a:p>
          <a:p>
            <a:endParaRPr lang="da-DK" dirty="0">
              <a:solidFill>
                <a:srgbClr val="73A2B4"/>
              </a:solidFill>
            </a:endParaRPr>
          </a:p>
          <a:p>
            <a:endParaRPr lang="da-DK" dirty="0">
              <a:solidFill>
                <a:srgbClr val="73A2B4"/>
              </a:solidFill>
            </a:endParaRPr>
          </a:p>
          <a:p>
            <a:endParaRPr lang="en-US" dirty="0">
              <a:solidFill>
                <a:srgbClr val="73A2B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98776-4581-42DC-8912-4C4448832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298" y="3050563"/>
            <a:ext cx="4399200" cy="36191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0254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4FC820-9EE3-46C7-855A-9874DA247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04" y="445431"/>
            <a:ext cx="3806134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3B624D-5308-4092-9B96-1AC94CA5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22" y="785387"/>
            <a:ext cx="3834141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BE4E2-C797-407B-9C4D-C4A086633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980" y="1125344"/>
            <a:ext cx="3849476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432" y="188640"/>
            <a:ext cx="7602016" cy="54319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70C0"/>
                </a:solidFill>
              </a:rPr>
              <a:t>Godkendelse af udbudsmateriale - Energistyrelsen</a:t>
            </a:r>
          </a:p>
        </p:txBody>
      </p:sp>
    </p:spTree>
    <p:extLst>
      <p:ext uri="{BB962C8B-B14F-4D97-AF65-F5344CB8AC3E}">
        <p14:creationId xmlns:p14="http://schemas.microsoft.com/office/powerpoint/2010/main" val="306875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657" y="107197"/>
            <a:ext cx="4332685" cy="899592"/>
          </a:xfrm>
        </p:spPr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Revisorerklæring - BDO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D1AFB-EDD7-4171-BA6C-A6380B24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58" y="873575"/>
            <a:ext cx="3822957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C785-2854-438B-ACC1-AE0DCC16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268760"/>
            <a:ext cx="3818738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3520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52339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70C0"/>
                </a:solidFill>
              </a:rPr>
              <a:t>Anlægsbudget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189B7-51B4-4D96-93DD-7C56684B6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8" y="730925"/>
            <a:ext cx="8748464" cy="4715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3781C-A974-4EF5-BFCB-141C3553F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587529"/>
            <a:ext cx="6947851" cy="10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63" y="4488979"/>
            <a:ext cx="1122848" cy="1637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723" y="4535014"/>
            <a:ext cx="1318055" cy="1921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a-DK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INFORMATIONSMØDE OM KØBERET</a:t>
            </a:r>
            <a:br>
              <a:rPr lang="da-DK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a-DK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Vindpark Thorup-Sletten </a:t>
            </a:r>
            <a:endParaRPr lang="da-DK" sz="2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89240"/>
            <a:ext cx="1666528" cy="536923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grpSp>
        <p:nvGrpSpPr>
          <p:cNvPr id="4" name="Group 3"/>
          <p:cNvGrpSpPr/>
          <p:nvPr/>
        </p:nvGrpSpPr>
        <p:grpSpPr>
          <a:xfrm>
            <a:off x="955789" y="1773667"/>
            <a:ext cx="7072595" cy="2303405"/>
            <a:chOff x="955789" y="1773667"/>
            <a:chExt cx="7072595" cy="2303405"/>
          </a:xfrm>
        </p:grpSpPr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2627784" y="1773668"/>
              <a:ext cx="0" cy="2286448"/>
            </a:xfrm>
            <a:prstGeom prst="line">
              <a:avLst/>
            </a:prstGeom>
            <a:noFill/>
            <a:ln w="12700">
              <a:solidFill>
                <a:srgbClr val="83C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6372200" y="1790623"/>
              <a:ext cx="0" cy="2286449"/>
            </a:xfrm>
            <a:prstGeom prst="line">
              <a:avLst/>
            </a:prstGeom>
            <a:noFill/>
            <a:ln w="12700">
              <a:solidFill>
                <a:srgbClr val="83C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789" y="1785103"/>
              <a:ext cx="1527979" cy="229196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781" y="1773668"/>
              <a:ext cx="1535603" cy="23034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513" y="1773667"/>
              <a:ext cx="3429671" cy="22864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512111" y="4622273"/>
            <a:ext cx="2002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30. april 2019</a:t>
            </a:r>
            <a:endParaRPr lang="da-DK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6" y="4622273"/>
            <a:ext cx="1533353" cy="22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37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24136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70C0"/>
                </a:solidFill>
              </a:rPr>
              <a:t>Driftsbudget – Budgetforudsætninger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579296" cy="485740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Idriftsættelse 01-01-2020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Siemens </a:t>
            </a:r>
            <a:r>
              <a:rPr lang="da-DK" dirty="0" err="1">
                <a:solidFill>
                  <a:srgbClr val="0070C0"/>
                </a:solidFill>
              </a:rPr>
              <a:t>Gamesa</a:t>
            </a:r>
            <a:r>
              <a:rPr lang="da-DK" dirty="0">
                <a:solidFill>
                  <a:srgbClr val="0070C0"/>
                </a:solidFill>
              </a:rPr>
              <a:t> 20 årig </a:t>
            </a:r>
            <a:r>
              <a:rPr lang="da-DK" dirty="0" err="1">
                <a:solidFill>
                  <a:srgbClr val="0070C0"/>
                </a:solidFill>
              </a:rPr>
              <a:t>full</a:t>
            </a:r>
            <a:r>
              <a:rPr lang="da-DK" dirty="0">
                <a:solidFill>
                  <a:srgbClr val="0070C0"/>
                </a:solidFill>
              </a:rPr>
              <a:t>-serviceaftale – SWT 300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Strømpris på 20 øre uden indeksering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Sikret strømtillæg i 20 år, på 1,98 øre/kWh igennem det teknologineutrale udbud</a:t>
            </a:r>
            <a:endParaRPr lang="da-DK" i="1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Forventet budgetlevetid er 25 år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Der er indgået en Sekretariatsaftale med </a:t>
            </a:r>
            <a:r>
              <a:rPr lang="da-DK" dirty="0" err="1">
                <a:solidFill>
                  <a:srgbClr val="0070C0"/>
                </a:solidFill>
              </a:rPr>
              <a:t>Eurowind</a:t>
            </a:r>
            <a:r>
              <a:rPr lang="da-DK" dirty="0">
                <a:solidFill>
                  <a:srgbClr val="0070C0"/>
                </a:solidFill>
              </a:rPr>
              <a:t> Asset Management ApS vedr. administration af selskabet (efter regning)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Der er indgået en administrationsaftale vedr. teknisk driftsledelse af møller samt økonomisk administration af Infrastrukturselskabet (fast pris)</a:t>
            </a:r>
          </a:p>
        </p:txBody>
      </p:sp>
    </p:spTree>
    <p:extLst>
      <p:ext uri="{BB962C8B-B14F-4D97-AF65-F5344CB8AC3E}">
        <p14:creationId xmlns:p14="http://schemas.microsoft.com/office/powerpoint/2010/main" val="3366138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67" y="491976"/>
            <a:ext cx="8229600" cy="652339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70C0"/>
                </a:solidFill>
              </a:rPr>
              <a:t>Driftsbudget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896963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rgbClr val="0070C0"/>
                </a:solidFill>
              </a:rPr>
              <a:t>Forventet årlig produktion for de 4 mølle = 58.849.200 kWh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31B24-D6D1-4919-BD28-AEAF1960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8" y="1268760"/>
            <a:ext cx="8369269" cy="365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Hvem kan købe?</a:t>
            </a:r>
          </a:p>
        </p:txBody>
      </p:sp>
      <p:pic>
        <p:nvPicPr>
          <p:cNvPr id="8" name="Picture 2" descr="\\server1\data\EWE A-S\Eurowind Energy\Marketing\Logo\LOGO EUROWIND 144x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49080"/>
            <a:ext cx="167481" cy="21907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erver1\data\EWE A-S\Eurowind Energy\Marketing\Logo\LOGO EUROWIND 144x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69" y="4797152"/>
            <a:ext cx="167481" cy="21907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dsholder til indhold 2"/>
          <p:cNvSpPr txBox="1">
            <a:spLocks/>
          </p:cNvSpPr>
          <p:nvPr/>
        </p:nvSpPr>
        <p:spPr bwMode="auto">
          <a:xfrm>
            <a:off x="4816312" y="1130474"/>
            <a:ext cx="4134197" cy="4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Aft>
                <a:spcPts val="600"/>
              </a:spcAft>
              <a:buFontTx/>
              <a:buNone/>
              <a:defRPr/>
            </a:pPr>
            <a:r>
              <a:rPr lang="da-DK" sz="2000" kern="0" dirty="0">
                <a:solidFill>
                  <a:srgbClr val="0070C0"/>
                </a:solidFill>
              </a:rPr>
              <a:t>Vesthimmerlands Kommune</a:t>
            </a:r>
          </a:p>
        </p:txBody>
      </p:sp>
      <p:sp>
        <p:nvSpPr>
          <p:cNvPr id="14" name="Pladsholder til indhold 2"/>
          <p:cNvSpPr txBox="1">
            <a:spLocks/>
          </p:cNvSpPr>
          <p:nvPr/>
        </p:nvSpPr>
        <p:spPr bwMode="auto">
          <a:xfrm>
            <a:off x="214816" y="1124744"/>
            <a:ext cx="4337787" cy="4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Aft>
                <a:spcPts val="600"/>
              </a:spcAft>
              <a:buFontTx/>
              <a:buNone/>
              <a:defRPr/>
            </a:pPr>
            <a:r>
              <a:rPr lang="da-DK" sz="2000" kern="0" dirty="0">
                <a:solidFill>
                  <a:srgbClr val="0070C0"/>
                </a:solidFill>
              </a:rPr>
              <a:t>Jammerbugt Kommune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D5759-AAC8-418A-8D42-0BBEC40A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8" y="1654429"/>
            <a:ext cx="3960000" cy="3781121"/>
          </a:xfrm>
          <a:prstGeom prst="rect">
            <a:avLst/>
          </a:prstGeom>
          <a:blipFill>
            <a:blip r:embed="rId4">
              <a:alphaModFix amt="51000"/>
            </a:blip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BC441E-C39E-44ED-AF49-7FF6276D87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02"/>
          <a:stretch/>
        </p:blipFill>
        <p:spPr>
          <a:xfrm>
            <a:off x="4788464" y="1654429"/>
            <a:ext cx="3960000" cy="3770931"/>
          </a:xfrm>
          <a:prstGeom prst="rect">
            <a:avLst/>
          </a:prstGeom>
          <a:blipFill>
            <a:blip r:embed="rId4">
              <a:alphaModFix amt="51000"/>
            </a:blip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400D2B56-091F-41E8-A8D7-F9AB8A5D208E}"/>
              </a:ext>
            </a:extLst>
          </p:cNvPr>
          <p:cNvSpPr txBox="1">
            <a:spLocks/>
          </p:cNvSpPr>
          <p:nvPr/>
        </p:nvSpPr>
        <p:spPr bwMode="auto">
          <a:xfrm>
            <a:off x="354386" y="5589240"/>
            <a:ext cx="8394078" cy="4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Aft>
                <a:spcPts val="600"/>
              </a:spcAft>
              <a:buFontTx/>
              <a:buNone/>
              <a:defRPr/>
            </a:pPr>
            <a:r>
              <a:rPr lang="da-DK" sz="2000" i="1" kern="0" dirty="0">
                <a:solidFill>
                  <a:srgbClr val="0070C0"/>
                </a:solidFill>
              </a:rPr>
              <a:t>Både boligejere og sommerhusejere kan potentielt købe andele</a:t>
            </a:r>
          </a:p>
        </p:txBody>
      </p:sp>
    </p:spTree>
    <p:extLst>
      <p:ext uri="{BB962C8B-B14F-4D97-AF65-F5344CB8AC3E}">
        <p14:creationId xmlns:p14="http://schemas.microsoft.com/office/powerpoint/2010/main" val="398117427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852C21-EDAD-457D-972D-7053576D4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2" t="11922" r="25607"/>
          <a:stretch/>
        </p:blipFill>
        <p:spPr bwMode="auto">
          <a:xfrm>
            <a:off x="271717" y="1024425"/>
            <a:ext cx="5688000" cy="480914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5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767"/>
          </a:xfrm>
        </p:spPr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Hvem har fortrinsstilling op til 50 anparter…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12160" y="1135406"/>
            <a:ext cx="2674640" cy="4990758"/>
          </a:xfrm>
        </p:spPr>
        <p:txBody>
          <a:bodyPr/>
          <a:lstStyle/>
          <a:p>
            <a:pPr marL="0" indent="0">
              <a:buNone/>
            </a:pPr>
            <a:r>
              <a:rPr lang="da-DK" u="sng" dirty="0">
                <a:solidFill>
                  <a:srgbClr val="0070C0"/>
                </a:solidFill>
              </a:rPr>
              <a:t>OBS!</a:t>
            </a:r>
          </a:p>
          <a:p>
            <a:pPr marL="0" indent="0">
              <a:buNone/>
            </a:pPr>
            <a:r>
              <a:rPr lang="da-DK" dirty="0">
                <a:solidFill>
                  <a:srgbClr val="0070C0"/>
                </a:solidFill>
              </a:rPr>
              <a:t>Der er </a:t>
            </a:r>
            <a:r>
              <a:rPr lang="da-DK" u="sng" dirty="0">
                <a:solidFill>
                  <a:srgbClr val="0070C0"/>
                </a:solidFill>
              </a:rPr>
              <a:t>ikke</a:t>
            </a:r>
            <a:r>
              <a:rPr lang="da-DK" dirty="0">
                <a:solidFill>
                  <a:srgbClr val="0070C0"/>
                </a:solidFill>
              </a:rPr>
              <a:t> tale om en begrænsning på 50 anparter, hverken indenfor eller udenfor 4,5 km</a:t>
            </a:r>
          </a:p>
        </p:txBody>
      </p:sp>
      <p:pic>
        <p:nvPicPr>
          <p:cNvPr id="5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221088"/>
            <a:ext cx="4679763" cy="24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68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Tegningsaftale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owchart: Document 5"/>
          <p:cNvSpPr/>
          <p:nvPr/>
        </p:nvSpPr>
        <p:spPr>
          <a:xfrm>
            <a:off x="2123728" y="1392511"/>
            <a:ext cx="5544616" cy="4941168"/>
          </a:xfrm>
          <a:prstGeom prst="flowChartDocumen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6125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K/S Vindpark Thorup-Sletten LAUG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Vedtægter fremgår af udbudsmaterialet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1. regnskabsår løber fra oktober 2018 til 31/12-2019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1. driftsår er budgetteret fra 1/1-2020 til 31/12-2020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Der forventes afholdt ekstraordinær generalforsamling forår 2020, når møllerne er gået i drift og der er sket afleveringsforretning med Siemens-</a:t>
            </a:r>
            <a:r>
              <a:rPr lang="da-DK" dirty="0" err="1">
                <a:solidFill>
                  <a:srgbClr val="0070C0"/>
                </a:solidFill>
              </a:rPr>
              <a:t>Gamesa</a:t>
            </a:r>
            <a:r>
              <a:rPr lang="da-DK" dirty="0">
                <a:solidFill>
                  <a:srgbClr val="0070C0"/>
                </a:solidFill>
              </a:rPr>
              <a:t>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Ny bestyrelse, der skal bestå af 3-5 medlemmer, vælges i forbindelse den ekstraordinære generalforsamling</a:t>
            </a:r>
          </a:p>
        </p:txBody>
      </p:sp>
    </p:spTree>
    <p:extLst>
      <p:ext uri="{BB962C8B-B14F-4D97-AF65-F5344CB8AC3E}">
        <p14:creationId xmlns:p14="http://schemas.microsoft.com/office/powerpoint/2010/main" val="2051959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Uafklarede forhold og risici</a:t>
            </a:r>
          </a:p>
        </p:txBody>
      </p:sp>
      <p:sp>
        <p:nvSpPr>
          <p:cNvPr id="10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Klager til Planklagenævnet og Miljø- og Fødevareklagenævnet – kan potentielt stoppe projektet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Bankgaranti til Energistyrelsen for nettilslutning, deadline </a:t>
            </a:r>
            <a:r>
              <a:rPr lang="da-DK">
                <a:solidFill>
                  <a:srgbClr val="0070C0"/>
                </a:solidFill>
              </a:rPr>
              <a:t>december 2020</a:t>
            </a:r>
            <a:endParaRPr lang="da-DK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Der skal bygges i lavbundsområde og uforudsete forhold kan opstå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Strømprisen er variabel og vil derfor ændre sig. Der er ikke sket prissikring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Der skal foretages støjmåling når parken er endelig idriftsat</a:t>
            </a:r>
          </a:p>
          <a:p>
            <a:pPr>
              <a:spcAft>
                <a:spcPts val="600"/>
              </a:spcAft>
            </a:pPr>
            <a:r>
              <a:rPr lang="da-DK" dirty="0" err="1">
                <a:solidFill>
                  <a:srgbClr val="0070C0"/>
                </a:solidFill>
              </a:rPr>
              <a:t>Lauget</a:t>
            </a:r>
            <a:r>
              <a:rPr lang="da-DK" dirty="0">
                <a:solidFill>
                  <a:srgbClr val="0070C0"/>
                </a:solidFill>
              </a:rPr>
              <a:t> deltager på lige fod med K/S Thorup-Sletten med sin forholdsmæssige andel af mølleparken</a:t>
            </a:r>
          </a:p>
        </p:txBody>
      </p:sp>
    </p:spTree>
    <p:extLst>
      <p:ext uri="{BB962C8B-B14F-4D97-AF65-F5344CB8AC3E}">
        <p14:creationId xmlns:p14="http://schemas.microsoft.com/office/powerpoint/2010/main" val="332458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Hvorfor investere i </a:t>
            </a:r>
            <a:br>
              <a:rPr lang="da-DK" dirty="0">
                <a:solidFill>
                  <a:srgbClr val="0070C0"/>
                </a:solidFill>
              </a:rPr>
            </a:br>
            <a:r>
              <a:rPr lang="da-DK" dirty="0">
                <a:solidFill>
                  <a:srgbClr val="0070C0"/>
                </a:solidFill>
              </a:rPr>
              <a:t>Vindpark Thorup-Sletten?</a:t>
            </a:r>
          </a:p>
        </p:txBody>
      </p:sp>
      <p:sp>
        <p:nvSpPr>
          <p:cNvPr id="10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”Producent” af sit eget strømforbrug</a:t>
            </a:r>
            <a:br>
              <a:rPr lang="da-DK" dirty="0">
                <a:solidFill>
                  <a:srgbClr val="0070C0"/>
                </a:solidFill>
              </a:rPr>
            </a:br>
            <a:r>
              <a:rPr lang="da-DK" dirty="0">
                <a:solidFill>
                  <a:srgbClr val="0070C0"/>
                </a:solidFill>
              </a:rPr>
              <a:t>Eget forbrug = fx 6.000 kWh/år = 6 anparter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K/S selskabsstruktur med BEGRÆNSET risiko/hæftelse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Stort kendskab til vindpotentialet i området = høj sikkerhed for produktionen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SWT 300 Service og Vedligeholdelsesaftale, der løber i 20 år 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All-</a:t>
            </a:r>
            <a:r>
              <a:rPr lang="da-DK" dirty="0" err="1">
                <a:solidFill>
                  <a:srgbClr val="0070C0"/>
                </a:solidFill>
              </a:rPr>
              <a:t>Risk</a:t>
            </a:r>
            <a:r>
              <a:rPr lang="da-DK" dirty="0">
                <a:solidFill>
                  <a:srgbClr val="0070C0"/>
                </a:solidFill>
              </a:rPr>
              <a:t> forsikring til dækning af </a:t>
            </a:r>
            <a:r>
              <a:rPr lang="da-DK" dirty="0" err="1">
                <a:solidFill>
                  <a:srgbClr val="0070C0"/>
                </a:solidFill>
              </a:rPr>
              <a:t>bla</a:t>
            </a:r>
            <a:r>
              <a:rPr lang="da-DK" dirty="0">
                <a:solidFill>
                  <a:srgbClr val="0070C0"/>
                </a:solidFill>
              </a:rPr>
              <a:t>. havari og driftstab</a:t>
            </a:r>
          </a:p>
          <a:p>
            <a:endParaRPr lang="da-D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7405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ANPARTER OG SKATTEFORHOLD</a:t>
            </a:r>
            <a:br>
              <a:rPr lang="da-DK" dirty="0">
                <a:solidFill>
                  <a:srgbClr val="0070C0"/>
                </a:solidFill>
              </a:rPr>
            </a:br>
            <a:r>
              <a:rPr lang="da-DK" dirty="0">
                <a:solidFill>
                  <a:srgbClr val="0070C0"/>
                </a:solidFill>
              </a:rPr>
              <a:t>- BDO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256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Fakta vedr. byggeriet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579296" cy="47085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Jordarbejde </a:t>
            </a:r>
          </a:p>
          <a:p>
            <a:pPr lvl="1"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Der vil blive tilkørt cirka 37.000 m3 materialer til veje og kranpladser</a:t>
            </a:r>
          </a:p>
          <a:p>
            <a:pPr lvl="1"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Ca. 1.500 lastbiler fordelt det næste halve år. 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Fundamenter</a:t>
            </a:r>
          </a:p>
          <a:p>
            <a:pPr lvl="1"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Ca. 550 ton beton og ca. 73 ton armeringsjern per fundament</a:t>
            </a:r>
          </a:p>
          <a:p>
            <a:pPr lvl="1"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Ca. 70-80 betonbiler. (</a:t>
            </a:r>
            <a:r>
              <a:rPr lang="da-DK" i="1" dirty="0">
                <a:solidFill>
                  <a:srgbClr val="0070C0"/>
                </a:solidFill>
              </a:rPr>
              <a:t>Leveres fra tidlig morgen til arbejdet er færdigt. Normalt ca. 12 timer pr. fundament)</a:t>
            </a:r>
          </a:p>
          <a:p>
            <a:pPr lvl="1"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Pælefundering med ca. 56 pæle pr fundament (ca. 800 meter )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Møllen vejer ca. 410 tons. Hoveddelene kommer på 9 lastbiler pr. mølle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Hovedkranen ankommer på ca. 30 lastbiler</a:t>
            </a:r>
          </a:p>
        </p:txBody>
      </p:sp>
    </p:spTree>
    <p:extLst>
      <p:ext uri="{BB962C8B-B14F-4D97-AF65-F5344CB8AC3E}">
        <p14:creationId xmlns:p14="http://schemas.microsoft.com/office/powerpoint/2010/main" val="425738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Dagsorden</a:t>
            </a:r>
          </a:p>
        </p:txBody>
      </p:sp>
      <p:sp>
        <p:nvSpPr>
          <p:cNvPr id="512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Præsentation og status Vindpark Thorup-Sletten</a:t>
            </a:r>
            <a:br>
              <a:rPr lang="da-DK" dirty="0">
                <a:solidFill>
                  <a:srgbClr val="0070C0"/>
                </a:solidFill>
              </a:rPr>
            </a:br>
            <a:endParaRPr lang="da-DK" dirty="0">
              <a:solidFill>
                <a:srgbClr val="0070C0"/>
              </a:solidFill>
            </a:endParaRPr>
          </a:p>
          <a:p>
            <a:r>
              <a:rPr lang="da-DK" dirty="0">
                <a:solidFill>
                  <a:srgbClr val="0070C0"/>
                </a:solidFill>
              </a:rPr>
              <a:t>Gennemgang af Køberetsmateriale</a:t>
            </a:r>
            <a:br>
              <a:rPr lang="da-DK" dirty="0">
                <a:solidFill>
                  <a:srgbClr val="0070C0"/>
                </a:solidFill>
              </a:rPr>
            </a:br>
            <a:endParaRPr lang="da-DK" dirty="0">
              <a:solidFill>
                <a:srgbClr val="0070C0"/>
              </a:solidFill>
            </a:endParaRPr>
          </a:p>
          <a:p>
            <a:r>
              <a:rPr lang="da-DK" dirty="0">
                <a:solidFill>
                  <a:srgbClr val="0070C0"/>
                </a:solidFill>
              </a:rPr>
              <a:t>Anparter og skatteforhold</a:t>
            </a:r>
            <a:br>
              <a:rPr lang="da-DK" dirty="0">
                <a:solidFill>
                  <a:srgbClr val="0070C0"/>
                </a:solidFill>
              </a:rPr>
            </a:br>
            <a:r>
              <a:rPr lang="da-DK" dirty="0">
                <a:solidFill>
                  <a:srgbClr val="0070C0"/>
                </a:solidFill>
              </a:rPr>
              <a:t>- BDO </a:t>
            </a:r>
            <a:br>
              <a:rPr lang="da-DK" dirty="0">
                <a:solidFill>
                  <a:srgbClr val="0070C0"/>
                </a:solidFill>
              </a:rPr>
            </a:br>
            <a:endParaRPr lang="da-DK" dirty="0">
              <a:solidFill>
                <a:srgbClr val="0070C0"/>
              </a:solidFill>
            </a:endParaRPr>
          </a:p>
          <a:p>
            <a:r>
              <a:rPr lang="da-DK" dirty="0">
                <a:solidFill>
                  <a:srgbClr val="0070C0"/>
                </a:solidFill>
              </a:rPr>
              <a:t>Kaffepause</a:t>
            </a:r>
            <a:br>
              <a:rPr lang="da-DK" dirty="0">
                <a:solidFill>
                  <a:srgbClr val="0070C0"/>
                </a:solidFill>
              </a:rPr>
            </a:br>
            <a:endParaRPr lang="da-DK" dirty="0">
              <a:solidFill>
                <a:srgbClr val="0070C0"/>
              </a:solidFill>
            </a:endParaRPr>
          </a:p>
          <a:p>
            <a:r>
              <a:rPr lang="da-DK" dirty="0">
                <a:solidFill>
                  <a:srgbClr val="0070C0"/>
                </a:solidFill>
              </a:rPr>
              <a:t>Støtte til lokal forankring</a:t>
            </a:r>
            <a:br>
              <a:rPr lang="da-DK" dirty="0">
                <a:solidFill>
                  <a:srgbClr val="0070C0"/>
                </a:solidFill>
              </a:rPr>
            </a:br>
            <a:endParaRPr lang="da-DK" dirty="0">
              <a:solidFill>
                <a:srgbClr val="0070C0"/>
              </a:solidFill>
            </a:endParaRPr>
          </a:p>
          <a:p>
            <a:r>
              <a:rPr lang="da-DK" dirty="0">
                <a:solidFill>
                  <a:srgbClr val="0070C0"/>
                </a:solidFill>
              </a:rPr>
              <a:t>Opsamling og afrunding</a:t>
            </a:r>
            <a:br>
              <a:rPr lang="da-DK" dirty="0">
                <a:solidFill>
                  <a:srgbClr val="0070C0"/>
                </a:solidFill>
              </a:rPr>
            </a:br>
            <a:endParaRPr lang="da-DK" dirty="0">
              <a:solidFill>
                <a:srgbClr val="0070C0"/>
              </a:solidFill>
            </a:endParaRPr>
          </a:p>
          <a:p>
            <a:endParaRPr lang="da-D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39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STØTTE TIL LOKAL FORANKRING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- Et løbende bidrag fra mølleparken</a:t>
            </a:r>
          </a:p>
        </p:txBody>
      </p:sp>
    </p:spTree>
    <p:extLst>
      <p:ext uri="{BB962C8B-B14F-4D97-AF65-F5344CB8AC3E}">
        <p14:creationId xmlns:p14="http://schemas.microsoft.com/office/powerpoint/2010/main" val="1115098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Støtte til lokal forankring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Formålet er at bidrage til lokale aktiviteter, investeringer eller vedligehold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Lokale projekter, indenfor 4,2 km – 15.000,- kr./år/mølle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Lokale projekter, indenfor 8 km – 15.000,- kr./år/mølle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1. udbetaling forventes at vil være foråret 2021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Samlet vil der således blive uddelt 540.000,- kr. årligt fra mølleparken</a:t>
            </a:r>
          </a:p>
          <a:p>
            <a:pPr marL="0" indent="0">
              <a:spcAft>
                <a:spcPts val="600"/>
              </a:spcAft>
              <a:buNone/>
            </a:pPr>
            <a:endParaRPr lang="da-DK" dirty="0">
              <a:solidFill>
                <a:srgbClr val="0070C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a-DK" dirty="0">
                <a:solidFill>
                  <a:srgbClr val="0070C0"/>
                </a:solidFill>
              </a:rPr>
              <a:t>Forventeligt vil det blive håndteret af K/S Vindpark Thorup-Sletten Infrastruktur, der er et fælles selskab for alle møller</a:t>
            </a:r>
          </a:p>
          <a:p>
            <a:endParaRPr lang="da-D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83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Støtte til lokal forankring </a:t>
            </a:r>
            <a:br>
              <a:rPr lang="da-DK" dirty="0">
                <a:solidFill>
                  <a:srgbClr val="0070C0"/>
                </a:solidFill>
              </a:rPr>
            </a:br>
            <a:r>
              <a:rPr lang="da-DK" dirty="0">
                <a:solidFill>
                  <a:srgbClr val="0070C0"/>
                </a:solidFill>
              </a:rPr>
              <a:t>- Eksempler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dirty="0">
                <a:solidFill>
                  <a:srgbClr val="0070C0"/>
                </a:solidFill>
              </a:rPr>
              <a:t>Eksempler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Betaling for en pasningsaftale med en planteskole for vedligehold af grønne fællesanlæg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Have en ”pedel” til, at gå til hånde ved flere fælleshuse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Vedligehold af forsamlings- og fælleshuse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Indkøb, bolde/materialer til sportsanlæg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Anlæggelse eller vedligehold af lokale stier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rgbClr val="0070C0"/>
                </a:solidFill>
              </a:rPr>
              <a:t>Vi er åbne for forslag, både med hensyn til løbende håndtering og projekter.</a:t>
            </a:r>
          </a:p>
          <a:p>
            <a:pPr>
              <a:spcAft>
                <a:spcPts val="600"/>
              </a:spcAft>
            </a:pPr>
            <a:endParaRPr lang="da-DK" dirty="0"/>
          </a:p>
          <a:p>
            <a:pPr marL="0" indent="0">
              <a:spcAft>
                <a:spcPts val="600"/>
              </a:spcAft>
              <a:buNone/>
            </a:pPr>
            <a:r>
              <a:rPr lang="da-DK" dirty="0">
                <a:solidFill>
                  <a:srgbClr val="0070C0"/>
                </a:solidFill>
              </a:rPr>
              <a:t>Skriv gerne på </a:t>
            </a:r>
            <a:r>
              <a:rPr lang="da-DK" u="sng" dirty="0">
                <a:solidFill>
                  <a:schemeClr val="accent5">
                    <a:lumMod val="75000"/>
                  </a:schemeClr>
                </a:solidFill>
              </a:rPr>
              <a:t>Thorup-Sletten@ewe.dk</a:t>
            </a:r>
            <a:r>
              <a:rPr lang="da-DK" dirty="0"/>
              <a:t> </a:t>
            </a:r>
            <a:r>
              <a:rPr lang="da-DK" dirty="0">
                <a:solidFill>
                  <a:srgbClr val="0070C0"/>
                </a:solidFill>
              </a:rPr>
              <a:t>med forslag og ideer</a:t>
            </a:r>
          </a:p>
          <a:p>
            <a:pPr>
              <a:spcAft>
                <a:spcPts val="600"/>
              </a:spcAft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830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321" y="1521973"/>
            <a:ext cx="2423472" cy="38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14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 FOR I AFTEN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7"/>
            <a:ext cx="1869560" cy="23291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07" y="2266969"/>
            <a:ext cx="7191205" cy="2105025"/>
          </a:xfrm>
        </p:spPr>
      </p:pic>
      <p:sp>
        <p:nvSpPr>
          <p:cNvPr id="8" name="TextBox 7"/>
          <p:cNvSpPr txBox="1"/>
          <p:nvPr/>
        </p:nvSpPr>
        <p:spPr>
          <a:xfrm>
            <a:off x="328044" y="4643012"/>
            <a:ext cx="87129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Mariagervej</a:t>
            </a:r>
            <a:r>
              <a:rPr lang="en-US" sz="1000" b="1" dirty="0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58B     DK-9500 </a:t>
            </a:r>
            <a:r>
              <a:rPr lang="en-US" sz="1000" b="1" dirty="0" err="1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Hobro</a:t>
            </a:r>
            <a:r>
              <a:rPr lang="en-US" sz="1000" b="1" dirty="0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en-US" sz="1000" b="1" dirty="0" err="1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Tlf</a:t>
            </a:r>
            <a:r>
              <a:rPr lang="en-US" sz="1000" b="1" dirty="0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+45 9620 7040    Fax: +45 9620 7049   CVR </a:t>
            </a:r>
            <a:r>
              <a:rPr lang="en-US" sz="1000" b="1" dirty="0" err="1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</a:t>
            </a:r>
            <a:r>
              <a:rPr lang="en-US" sz="1000" b="1" dirty="0">
                <a:solidFill>
                  <a:srgbClr val="74A1B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30 00 63 48    info@ewe.dk</a:t>
            </a:r>
          </a:p>
          <a:p>
            <a:endParaRPr lang="da-DK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7CA92-D591-49D9-83AB-7E520C04EB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11" y="4509718"/>
            <a:ext cx="1122848" cy="163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09E114-763C-4DB9-A47D-7CDFC7819F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1" y="4555753"/>
            <a:ext cx="1318055" cy="1921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621BAD-0255-4369-9EE1-BA023CA43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34" y="4643012"/>
            <a:ext cx="1533353" cy="22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5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/>
          </p:nvPr>
        </p:nvGraphicFramePr>
        <p:xfrm>
          <a:off x="363552" y="1162456"/>
          <a:ext cx="5976666" cy="457335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728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19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Vindpark Thorup-Sletten</a:t>
                      </a:r>
                    </a:p>
                  </a:txBody>
                  <a:tcPr marL="91439" marR="91439" marT="45713" marB="45713">
                    <a:solidFill>
                      <a:srgbClr val="73A2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a-DK" sz="17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da-DK" sz="1700" dirty="0">
                        <a:solidFill>
                          <a:srgbClr val="0070C0"/>
                        </a:solidFill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35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a-DK" sz="1400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9" marR="91439" marT="45713" marB="45713" anchor="ctr">
                    <a:solidFill>
                      <a:srgbClr val="73A2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Eksisterende</a:t>
                      </a:r>
                      <a:b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park</a:t>
                      </a:r>
                    </a:p>
                  </a:txBody>
                  <a:tcPr marL="91439" marR="91439" marT="45713" marB="457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Nyt projekt</a:t>
                      </a:r>
                    </a:p>
                  </a:txBody>
                  <a:tcPr marL="91439" marR="91439" marT="45713" marB="4571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3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Antal møller</a:t>
                      </a:r>
                    </a:p>
                  </a:txBody>
                  <a:tcPr marL="91439" marR="91439" marT="45713" marB="45713" anchor="ctr">
                    <a:solidFill>
                      <a:srgbClr val="73A2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stk.</a:t>
                      </a:r>
                    </a:p>
                  </a:txBody>
                  <a:tcPr marL="91439" marR="91439" marT="45713" marB="457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 stk.</a:t>
                      </a:r>
                    </a:p>
                  </a:txBody>
                  <a:tcPr marL="91439" marR="91439" marT="45713" marB="4571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3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Mølletype</a:t>
                      </a:r>
                    </a:p>
                  </a:txBody>
                  <a:tcPr marL="91439" marR="91439" marT="45713" marB="45713" anchor="ctr">
                    <a:solidFill>
                      <a:srgbClr val="73A2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NEG Micon 400/750</a:t>
                      </a:r>
                    </a:p>
                  </a:txBody>
                  <a:tcPr marL="91439" marR="91439" marT="45713" marB="4571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Siemens SWT 130</a:t>
                      </a:r>
                    </a:p>
                  </a:txBody>
                  <a:tcPr marL="91439" marR="91439" marT="45713" marB="4571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3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Totalhøjde</a:t>
                      </a:r>
                      <a:b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(til vingespids)</a:t>
                      </a:r>
                    </a:p>
                  </a:txBody>
                  <a:tcPr marL="91439" marR="91439" marT="45713" marB="45713" anchor="ctr">
                    <a:solidFill>
                      <a:srgbClr val="73A2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50/70 m</a:t>
                      </a:r>
                    </a:p>
                  </a:txBody>
                  <a:tcPr marL="91439" marR="91439" marT="45713" marB="457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149,9 m</a:t>
                      </a:r>
                    </a:p>
                  </a:txBody>
                  <a:tcPr marL="91439" marR="91439" marT="45713" marB="4571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3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Vingediameter</a:t>
                      </a:r>
                    </a:p>
                  </a:txBody>
                  <a:tcPr marL="91439" marR="91439" marT="45713" marB="45713" anchor="ctr">
                    <a:solidFill>
                      <a:srgbClr val="73A2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31/48 m</a:t>
                      </a:r>
                    </a:p>
                  </a:txBody>
                  <a:tcPr marL="91439" marR="91439" marT="45713" marB="457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 m</a:t>
                      </a:r>
                    </a:p>
                  </a:txBody>
                  <a:tcPr marL="91439" marR="91439" marT="45713" marB="4571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3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400" kern="120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Mega</a:t>
                      </a:r>
                      <a: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Watt</a:t>
                      </a:r>
                    </a:p>
                  </a:txBody>
                  <a:tcPr marL="91439" marR="91439" marT="45713" marB="45713" anchor="ctr">
                    <a:solidFill>
                      <a:srgbClr val="73A2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11,6 MW</a:t>
                      </a:r>
                    </a:p>
                  </a:txBody>
                  <a:tcPr marL="91439" marR="91439" marT="45713" marB="457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4,3 / 77,4 MW</a:t>
                      </a:r>
                    </a:p>
                  </a:txBody>
                  <a:tcPr marL="91439" marR="91439" marT="45713" marB="4571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3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400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Produktion</a:t>
                      </a:r>
                    </a:p>
                  </a:txBody>
                  <a:tcPr marL="91439" marR="91439" marT="45713" marB="45713" anchor="ctr">
                    <a:solidFill>
                      <a:srgbClr val="73A2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25.700 MWh/år</a:t>
                      </a:r>
                    </a:p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~5.700 husstande</a:t>
                      </a:r>
                    </a:p>
                    <a:p>
                      <a:pPr marL="0" algn="ctr" defTabSz="914400" rtl="0" eaLnBrk="1" latinLnBrk="0" hangingPunct="1"/>
                      <a:endParaRPr lang="da-DK" sz="1400" kern="1200" dirty="0">
                        <a:solidFill>
                          <a:srgbClr val="74A1B4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9" marR="91439" marT="45713" marB="4571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261.900 MWh/år</a:t>
                      </a:r>
                    </a:p>
                    <a:p>
                      <a:pPr marL="0" algn="ctr" defTabSz="914400" rtl="0" eaLnBrk="1" latinLnBrk="0" hangingPunct="1"/>
                      <a:r>
                        <a:rPr lang="da-DK" sz="1400" kern="1200" dirty="0">
                          <a:solidFill>
                            <a:srgbClr val="74A1B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~65.500 husstande</a:t>
                      </a:r>
                    </a:p>
                    <a:p>
                      <a:pPr marL="0" algn="ctr" defTabSz="914400" rtl="0" eaLnBrk="1" latinLnBrk="0" hangingPunct="1"/>
                      <a:endParaRPr lang="da-DK" sz="1400" kern="1200" dirty="0">
                        <a:solidFill>
                          <a:srgbClr val="74A1B4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9" marR="91439" marT="45713" marB="45713" anchor="ctr"/>
                </a:tc>
                <a:extLst>
                  <a:ext uri="{0D108BD9-81ED-4DB2-BD59-A6C34878D82A}">
                    <a16:rowId xmlns:a16="http://schemas.microsoft.com/office/drawing/2014/main" val="3348064044"/>
                  </a:ext>
                </a:extLst>
              </a:tr>
            </a:tbl>
          </a:graphicData>
        </a:graphic>
      </p:graphicFrame>
      <p:sp>
        <p:nvSpPr>
          <p:cNvPr id="5151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36587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a-DK" sz="3200" dirty="0">
                <a:solidFill>
                  <a:srgbClr val="0070C0"/>
                </a:solidFill>
              </a:rPr>
              <a:t>Fakta for Vindpark Thorup-Sletten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976" b="8843"/>
          <a:stretch/>
        </p:blipFill>
        <p:spPr>
          <a:xfrm>
            <a:off x="6444208" y="1177369"/>
            <a:ext cx="2556520" cy="46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743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8D2BA-AAD5-472B-A44A-FF8F6818A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945D2BE-E363-4181-820C-5A0ACFE8C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739" y="0"/>
            <a:ext cx="5712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5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da-DK" dirty="0"/>
              <a:t>Byggefase påbegyndt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71945A-DCC2-4DC7-B7D8-E1E6DAEDC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39008"/>
            <a:ext cx="6840760" cy="6779984"/>
          </a:xfrm>
        </p:spPr>
      </p:pic>
    </p:spTree>
    <p:extLst>
      <p:ext uri="{BB962C8B-B14F-4D97-AF65-F5344CB8AC3E}">
        <p14:creationId xmlns:p14="http://schemas.microsoft.com/office/powerpoint/2010/main" val="127465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>
                <a:solidFill>
                  <a:schemeClr val="accent1"/>
                </a:solidFill>
              </a:rPr>
              <a:t>Status for projektet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da-DK" dirty="0">
                <a:solidFill>
                  <a:schemeClr val="accent1"/>
                </a:solidFill>
              </a:rPr>
              <a:t>Der er indkommet 18 anmeldelser om værditab under VVM høringen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chemeClr val="accent1"/>
                </a:solidFill>
              </a:rPr>
              <a:t>Byggetilladelser blev udstedt den 27. marts 2019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chemeClr val="accent1"/>
                </a:solidFill>
              </a:rPr>
              <a:t>Auktion er vundet og bankgaranti til Energistyrelsen er stillet i december 2018, ca. 45 mio.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chemeClr val="accent1"/>
                </a:solidFill>
              </a:rPr>
              <a:t>Der er stillet bankgaranti for </a:t>
            </a:r>
            <a:r>
              <a:rPr lang="da-DK" dirty="0" err="1">
                <a:solidFill>
                  <a:schemeClr val="accent1"/>
                </a:solidFill>
              </a:rPr>
              <a:t>net-tilslutning</a:t>
            </a:r>
            <a:r>
              <a:rPr lang="da-DK" dirty="0">
                <a:solidFill>
                  <a:schemeClr val="accent1"/>
                </a:solidFill>
              </a:rPr>
              <a:t> (15,9 mio.)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chemeClr val="accent1"/>
                </a:solidFill>
              </a:rPr>
              <a:t>Møllekontrakt med Siemens-</a:t>
            </a:r>
            <a:r>
              <a:rPr lang="da-DK" dirty="0" err="1">
                <a:solidFill>
                  <a:schemeClr val="accent1"/>
                </a:solidFill>
              </a:rPr>
              <a:t>Gamesa</a:t>
            </a:r>
            <a:r>
              <a:rPr lang="da-DK" dirty="0">
                <a:solidFill>
                  <a:schemeClr val="accent1"/>
                </a:solidFill>
              </a:rPr>
              <a:t> er underskrevet og første rate er betalt ca. 52 mio. Moderselskabsgaranti for ca. 300 mio.</a:t>
            </a:r>
          </a:p>
          <a:p>
            <a:pPr>
              <a:spcAft>
                <a:spcPts val="600"/>
              </a:spcAft>
            </a:pPr>
            <a:r>
              <a:rPr lang="da-DK" dirty="0">
                <a:solidFill>
                  <a:schemeClr val="accent1"/>
                </a:solidFill>
              </a:rPr>
              <a:t>6 klager på VVM-tilladelse og Lokalplaner (Nævnenes Hus)</a:t>
            </a:r>
          </a:p>
          <a:p>
            <a:pPr>
              <a:spcAft>
                <a:spcPts val="600"/>
              </a:spcAft>
            </a:pPr>
            <a:r>
              <a:rPr lang="da-DK" dirty="0" err="1">
                <a:solidFill>
                  <a:schemeClr val="accent1"/>
                </a:solidFill>
              </a:rPr>
              <a:t>Eurowind</a:t>
            </a:r>
            <a:r>
              <a:rPr lang="da-DK" dirty="0">
                <a:solidFill>
                  <a:schemeClr val="accent1"/>
                </a:solidFill>
              </a:rPr>
              <a:t> har valgt at påbegynde byggeriet med byggestart medio maj 2019</a:t>
            </a:r>
          </a:p>
          <a:p>
            <a:pPr>
              <a:spcAft>
                <a:spcPts val="600"/>
              </a:spcAft>
            </a:pPr>
            <a:endParaRPr lang="da-DK" dirty="0"/>
          </a:p>
          <a:p>
            <a:pPr>
              <a:spcAft>
                <a:spcPts val="600"/>
              </a:spcAft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30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Status - Klagenævn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pPr marL="0" indent="0" defTabSz="714375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	</a:t>
            </a:r>
            <a:r>
              <a:rPr lang="da-DK" dirty="0">
                <a:solidFill>
                  <a:srgbClr val="0070C0"/>
                </a:solidFill>
              </a:rPr>
              <a:t>Klagerne er modtaget af Vesthimmerland og 	Jammerbugt Kommune i høringsfristen</a:t>
            </a:r>
          </a:p>
          <a:p>
            <a:pPr marL="0" indent="0" defTabSz="714375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da-DK" sz="2800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Kommunerne har videresendt klagerne til Nævnenes Hus	medfølgende deres kommentarer i december 2018</a:t>
            </a:r>
          </a:p>
          <a:p>
            <a:pPr marL="0" indent="0" defTabSz="714375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da-DK" sz="2800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Planklagenævnet og Miljø- og Fødevareklagenævnet skal 	forholder sig til det fremsendte</a:t>
            </a:r>
          </a:p>
          <a:p>
            <a:pPr marL="0" indent="0" defTabSz="714375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da-DK" sz="2800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Klager har anmodet om opsættende virkning. Afgørelsen 	afventer fortsat</a:t>
            </a:r>
          </a:p>
          <a:p>
            <a:pPr marL="0" indent="0" defTabSz="714375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da-DK" sz="2800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da-DK" dirty="0">
                <a:solidFill>
                  <a:srgbClr val="0070C0"/>
                </a:solidFill>
                <a:sym typeface="Wingdings" panose="05000000000000000000" pitchFamily="2" charset="2"/>
              </a:rPr>
              <a:t>Nævnenes Hus oplyser ikke om sagsbehandlingstider 	men deres mål er maks. 12 mdr. Vi oplever dog på andre    	sager behandlingstider på mellem 18 og 24 mdr.</a:t>
            </a:r>
          </a:p>
        </p:txBody>
      </p:sp>
    </p:spTree>
    <p:extLst>
      <p:ext uri="{BB962C8B-B14F-4D97-AF65-F5344CB8AC3E}">
        <p14:creationId xmlns:p14="http://schemas.microsoft.com/office/powerpoint/2010/main" val="3902116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000"/>
          </a:xfrm>
        </p:spPr>
        <p:txBody>
          <a:bodyPr/>
          <a:lstStyle/>
          <a:p>
            <a:pPr eaLnBrk="1" hangingPunct="1"/>
            <a:r>
              <a:rPr lang="da-DK" sz="3600" dirty="0">
                <a:solidFill>
                  <a:srgbClr val="0070C0"/>
                </a:solidFill>
              </a:rPr>
              <a:t>Forventet tidsforløb og datoer</a:t>
            </a:r>
            <a:endParaRPr lang="da-DK" sz="3600" i="1" dirty="0">
              <a:solidFill>
                <a:srgbClr val="0070C0"/>
              </a:solidFill>
            </a:endParaRPr>
          </a:p>
        </p:txBody>
      </p:sp>
      <p:sp>
        <p:nvSpPr>
          <p:cNvPr id="7171" name="Pladsholder til indhold 2"/>
          <p:cNvSpPr>
            <a:spLocks noGrp="1"/>
          </p:cNvSpPr>
          <p:nvPr>
            <p:ph idx="1"/>
          </p:nvPr>
        </p:nvSpPr>
        <p:spPr>
          <a:xfrm>
            <a:off x="428624" y="1340768"/>
            <a:ext cx="8715376" cy="5328320"/>
          </a:xfrm>
        </p:spPr>
        <p:txBody>
          <a:bodyPr>
            <a:normAutofit/>
          </a:bodyPr>
          <a:lstStyle/>
          <a:p>
            <a:pPr defTabSz="777875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April 2019 	Start Køberetsordning (uge 15) </a:t>
            </a:r>
          </a:p>
          <a:p>
            <a:pPr defTabSz="777875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April 2019		Borgermøde, Køberetsordningen (30. april)</a:t>
            </a:r>
          </a:p>
          <a:p>
            <a:pPr defTabSz="777875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Maj 2019		Igangsættelse af byggefase</a:t>
            </a:r>
          </a:p>
          <a:p>
            <a:pPr defTabSz="777875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Juni 2019		Ansøgningsfrist, Køberetsordningen 5. jun. 2019</a:t>
            </a:r>
          </a:p>
          <a:p>
            <a:pPr defTabSz="777875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Juni 2019		Taksationsbesigtigelse af værditab, 18 ejendomme</a:t>
            </a:r>
          </a:p>
          <a:p>
            <a:pPr defTabSz="777875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2. halvår 2019	Nedtagning af eksisterende møller</a:t>
            </a:r>
          </a:p>
          <a:p>
            <a:pPr defTabSz="777875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Oktober 2019	Installation af vindmøller påbegyndes</a:t>
            </a:r>
          </a:p>
          <a:p>
            <a:pPr defTabSz="777875" eaLnBrk="1" hangingPunct="1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Dec./jan. 19/20	Idriftsættelse af de nye vindmøller</a:t>
            </a:r>
          </a:p>
          <a:p>
            <a:pPr defTabSz="777875" eaLnBrk="1" hangingPunct="1">
              <a:spcBef>
                <a:spcPts val="1200"/>
              </a:spcBef>
              <a:spcAft>
                <a:spcPts val="600"/>
              </a:spcAft>
            </a:pPr>
            <a:r>
              <a:rPr lang="da-DK" sz="1800" dirty="0">
                <a:solidFill>
                  <a:srgbClr val="0070C0"/>
                </a:solidFill>
                <a:sym typeface="Wingdings" pitchFamily="2" charset="2"/>
              </a:rPr>
              <a:t>Marts 2020	Overtagelse af site fra Siemens-</a:t>
            </a:r>
            <a:r>
              <a:rPr lang="da-DK" sz="1800" dirty="0" err="1">
                <a:solidFill>
                  <a:srgbClr val="0070C0"/>
                </a:solidFill>
                <a:sym typeface="Wingdings" pitchFamily="2" charset="2"/>
              </a:rPr>
              <a:t>Gamesa</a:t>
            </a:r>
            <a:endParaRPr lang="da-DK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wpProjDocDateInForce xmlns="3e3b3951-41f0-4d31-b7ee-4abcdc4f68fb">2019-04-28T22:00:00+00:00</wpProjDocDateInForce>
    <wpProjDocDocumentInArchive xmlns="3e3b3951-41f0-4d31-b7ee-4abcdc4f68fb">false</wpProjDocDocumentInArchive>
    <wpProjDocMonth xmlns="3e9461d4-74db-4f88-9abe-7d16b183b3f8">(None)</wpProjDocMonth>
    <wpProjDocID xmlns="3e9461d4-74db-4f88-9abe-7d16b183b3f8">00470969</wpProjDocID>
    <wpProjDocLanguage xmlns="3e3b3951-41f0-4d31-b7ee-4abcdc4f68fb">
      <Value>DK</Value>
    </wpProjDocLanguage>
    <wpProjDocNotes xmlns="3e3b3951-41f0-4d31-b7ee-4abcdc4f68fb" xsi:nil="true"/>
    <wpProjDocManager xmlns="3e3b3951-41f0-4d31-b7ee-4abcdc4f68fb">
      <UserInfo>
        <DisplayName>Bo Schøler</DisplayName>
        <AccountId>13</AccountId>
        <AccountType/>
      </UserInfo>
    </wpProjDocManager>
    <wpProjDocYear xmlns="3e9461d4-74db-4f88-9abe-7d16b183b3f8">(None)</wpProjDocYear>
    <ReportType xmlns="3e3b3951-41f0-4d31-b7ee-4abcdc4f68fb" xsi:nil="true"/>
    <wpProjDocPublishState xmlns="3e9461d4-74db-4f88-9abe-7d16b183b3f8" xsi:nil="true"/>
    <wpProjDocPublishDate xmlns="3e9461d4-74db-4f88-9abe-7d16b183b3f8" xsi:nil="true"/>
    <wpProjDocStatus xmlns="3e3b3951-41f0-4d31-b7ee-4abcdc4f68fb">Draft/offer</wpProjDocStatus>
    <wpProjDocPublishRequest xmlns="3e9461d4-74db-4f88-9abe-7d16b183b3f8" xsi:nil="true"/>
    <wpProjDocEWEParty xmlns="3e3b3951-41f0-4d31-b7ee-4abcdc4f68fb" xsi:nil="true"/>
    <wpProjDocDateExpiry xmlns="3e3b3951-41f0-4d31-b7ee-4abcdc4f68fb" xsi:nil="true"/>
    <wpProjDocTypePermits xmlns="3e3b3951-41f0-4d31-b7ee-4abcdc4f68fb">F. Renewable energy law document</wpProjDocTypePermits>
    <wpProjDocDetailsRenLawDoc xmlns="3e3b3951-41f0-4d31-b7ee-4abcdc4f68fb">Purchase right (Køberetsordningen)</wpProjDocDetailsRenLawDoc>
    <wpProjDocCounterParty xmlns="3e3b3951-41f0-4d31-b7ee-4abcdc4f68f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08. Public applications or Permits" ma:contentTypeID="0x010100F14952967CCF477D8751087E8682C02D00E4348CB35D91C541B7174685B696834D" ma:contentTypeVersion="48" ma:contentTypeDescription="Create a new document." ma:contentTypeScope="" ma:versionID="d9b3200204d805863e3e9f67c42c4229">
  <xsd:schema xmlns:xsd="http://www.w3.org/2001/XMLSchema" xmlns:xs="http://www.w3.org/2001/XMLSchema" xmlns:p="http://schemas.microsoft.com/office/2006/metadata/properties" xmlns:ns2="3e3b3951-41f0-4d31-b7ee-4abcdc4f68fb" xmlns:ns3="3e9461d4-74db-4f88-9abe-7d16b183b3f8" targetNamespace="http://schemas.microsoft.com/office/2006/metadata/properties" ma:root="true" ma:fieldsID="fab228804fadee86fe1f4c44311e5219" ns2:_="" ns3:_="">
    <xsd:import namespace="3e3b3951-41f0-4d31-b7ee-4abcdc4f68fb"/>
    <xsd:import namespace="3e9461d4-74db-4f88-9abe-7d16b183b3f8"/>
    <xsd:element name="properties">
      <xsd:complexType>
        <xsd:sequence>
          <xsd:element name="documentManagement">
            <xsd:complexType>
              <xsd:all>
                <xsd:element ref="ns2:wpProjDocLanguage" minOccurs="0"/>
                <xsd:element ref="ns2:wpProjDocManager" minOccurs="0"/>
                <xsd:element ref="ns2:wpProjDocTypePermits" minOccurs="0"/>
                <xsd:element ref="ns2:wpProjDocCounterParty" minOccurs="0"/>
                <xsd:element ref="ns2:wpProjDocEWEParty" minOccurs="0"/>
                <xsd:element ref="ns2:wpProjDocStatus" minOccurs="0"/>
                <xsd:element ref="ns2:wpProjDocDateInForce" minOccurs="0"/>
                <xsd:element ref="ns2:wpProjDocDateExpiry" minOccurs="0"/>
                <xsd:element ref="ns2:wpProjDocDetailsRenLawDoc" minOccurs="0"/>
                <xsd:element ref="ns2:wpProjDocNotes" minOccurs="0"/>
                <xsd:element ref="ns2:wpProjDocDocumentInArchive" minOccurs="0"/>
                <xsd:element ref="ns3:wpProjDocPublishState" minOccurs="0"/>
                <xsd:element ref="ns3:wpProjDocID" minOccurs="0"/>
                <xsd:element ref="ns3:wpProjDocPublishDate" minOccurs="0"/>
                <xsd:element ref="ns3:wpProjDocMonth" minOccurs="0"/>
                <xsd:element ref="ns2:ReportType" minOccurs="0"/>
                <xsd:element ref="ns3:wpProjDocYear" minOccurs="0"/>
                <xsd:element ref="ns3:wpProjDocPublishRequ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b3951-41f0-4d31-b7ee-4abcdc4f68fb" elementFormDefault="qualified">
    <xsd:import namespace="http://schemas.microsoft.com/office/2006/documentManagement/types"/>
    <xsd:import namespace="http://schemas.microsoft.com/office/infopath/2007/PartnerControls"/>
    <xsd:element name="wpProjDocLanguage" ma:index="1" nillable="true" ma:displayName="Document language" ma:internalName="wpProjDocLanguag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G"/>
                    <xsd:enumeration value="DK"/>
                    <xsd:enumeration value="DE"/>
                    <xsd:enumeration value="EN"/>
                    <xsd:enumeration value="ES"/>
                    <xsd:enumeration value="FI"/>
                    <xsd:enumeration value="FR"/>
                    <xsd:enumeration value="IT"/>
                    <xsd:enumeration value="PL"/>
                    <xsd:enumeration value="PT"/>
                    <xsd:enumeration value="RO"/>
                    <xsd:enumeration value="SE"/>
                    <xsd:enumeration value="SK"/>
                    <xsd:enumeration value="Translation"/>
                    <xsd:enumeration value="Certified translation"/>
                  </xsd:restriction>
                </xsd:simpleType>
              </xsd:element>
            </xsd:sequence>
          </xsd:extension>
        </xsd:complexContent>
      </xsd:complexType>
    </xsd:element>
    <xsd:element name="wpProjDocManager" ma:index="2" nillable="true" ma:displayName="Document manager" ma:list="{8c7a02f4-0aa3-449f-a83b-ff3b4a29f9ac}" ma:internalName="wpProjDocManager" ma:readOnly="false" ma:web="3e3b3951-41f0-4d31-b7ee-4abcdc4f68fb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wpProjDocTypePermits" ma:index="3" nillable="true" ma:displayName="Application type" ma:format="Dropdown" ma:internalName="wpProjDocTypePermits" ma:readOnly="false">
      <xsd:simpleType>
        <xsd:restriction base="dms:Choice">
          <xsd:enumeration value="A. Application"/>
          <xsd:enumeration value="B. Environmental study"/>
          <xsd:enumeration value="C. License for generating electrical power"/>
          <xsd:enumeration value="D. Permit"/>
          <xsd:enumeration value="E. Public requirement"/>
          <xsd:enumeration value="F. Renewable energy law document"/>
          <xsd:enumeration value="G. Complaint cases"/>
          <xsd:enumeration value="H. Public tender documents"/>
          <xsd:enumeration value="Y. MOM's, notes, memo's, internal doc's, etc."/>
          <xsd:enumeration value="Z. Correspondence/Misc"/>
        </xsd:restriction>
      </xsd:simpleType>
    </xsd:element>
    <xsd:element name="wpProjDocCounterParty" ma:index="4" nillable="true" ma:displayName="Counterparty" ma:internalName="wpProjDocCounterParty" ma:readOnly="false">
      <xsd:simpleType>
        <xsd:restriction base="dms:Text"/>
      </xsd:simpleType>
    </xsd:element>
    <xsd:element name="wpProjDocEWEParty" ma:index="5" nillable="true" ma:displayName="EWE Party" ma:internalName="wpProjDocEWEParty" ma:readOnly="false">
      <xsd:simpleType>
        <xsd:restriction base="dms:Unknown"/>
      </xsd:simpleType>
    </xsd:element>
    <xsd:element name="wpProjDocStatus" ma:index="6" nillable="true" ma:displayName="Status" ma:format="Dropdown" ma:internalName="wpProjDocStatus" ma:readOnly="false">
      <xsd:simpleType>
        <xsd:restriction base="dms:Choice">
          <xsd:enumeration value="Draft/offer"/>
          <xsd:enumeration value="Signed + Ongoing/In force"/>
          <xsd:enumeration value="Expired"/>
        </xsd:restriction>
      </xsd:simpleType>
    </xsd:element>
    <xsd:element name="wpProjDocDateInForce" ma:index="7" nillable="true" ma:displayName="Date in force" ma:format="DateOnly" ma:internalName="wpProjDocDateInForce" ma:readOnly="false">
      <xsd:simpleType>
        <xsd:restriction base="dms:DateTime"/>
      </xsd:simpleType>
    </xsd:element>
    <xsd:element name="wpProjDocDateExpiry" ma:index="8" nillable="true" ma:displayName="Date expiry" ma:format="DateOnly" ma:internalName="wpProjDocDateExpiry" ma:readOnly="false">
      <xsd:simpleType>
        <xsd:restriction base="dms:DateTime"/>
      </xsd:simpleType>
    </xsd:element>
    <xsd:element name="wpProjDocDetailsRenLawDoc" ma:index="9" nillable="true" ma:displayName="Details - Renewable law documents" ma:format="Dropdown" ma:internalName="wpProjDocDetailsRenLawDoc" ma:readOnly="false">
      <xsd:simpleType>
        <xsd:restriction base="dms:Choice">
          <xsd:enumeration value="Los of value (Værditabsordning)"/>
          <xsd:enumeration value="Purchase right (Køberetsordningen)"/>
        </xsd:restriction>
      </xsd:simpleType>
    </xsd:element>
    <xsd:element name="wpProjDocNotes" ma:index="10" nillable="true" ma:displayName="Notes" ma:internalName="wpProjDocNotes" ma:readOnly="false">
      <xsd:simpleType>
        <xsd:restriction base="dms:Note">
          <xsd:maxLength value="255"/>
        </xsd:restriction>
      </xsd:simpleType>
    </xsd:element>
    <xsd:element name="wpProjDocDocumentInArchive" ma:index="11" nillable="true" ma:displayName="Document in archive" ma:default="0" ma:internalName="wpProjDocDocumentInArchive" ma:readOnly="false">
      <xsd:simpleType>
        <xsd:restriction base="dms:Boolean"/>
      </xsd:simpleType>
    </xsd:element>
    <xsd:element name="ReportType" ma:index="16" nillable="true" ma:displayName="Wheel Report Type" ma:list="{be8d65c2-5f0d-4230-84dd-a18246e472c6}" ma:internalName="ReportType" ma:readOnly="false" ma:showField="Title" ma:web="3e3b3951-41f0-4d31-b7ee-4abcdc4f68fb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9461d4-74db-4f88-9abe-7d16b183b3f8" elementFormDefault="qualified">
    <xsd:import namespace="http://schemas.microsoft.com/office/2006/documentManagement/types"/>
    <xsd:import namespace="http://schemas.microsoft.com/office/infopath/2007/PartnerControls"/>
    <xsd:element name="wpProjDocPublishState" ma:index="12" nillable="true" ma:displayName="Published to Investors" ma:format="Dropdown" ma:internalName="wpProjDocPublishState" ma:readOnly="false">
      <xsd:simpleType>
        <xsd:restriction base="dms:Choice">
          <xsd:enumeration value="Published"/>
          <xsd:enumeration value="Not published"/>
          <xsd:enumeration value="Approval pending (Publish)"/>
          <xsd:enumeration value="Approval pending (Un-publish)"/>
        </xsd:restriction>
      </xsd:simpleType>
    </xsd:element>
    <xsd:element name="wpProjDocID" ma:index="13" nillable="true" ma:displayName="Document ID" ma:internalName="wpProjDocID" ma:readOnly="false">
      <xsd:simpleType>
        <xsd:restriction base="dms:Unknown"/>
      </xsd:simpleType>
    </xsd:element>
    <xsd:element name="wpProjDocPublishDate" ma:index="14" nillable="true" ma:displayName="Date published to investor" ma:format="DateOnly" ma:internalName="wpProjDocPublishDate" ma:readOnly="false">
      <xsd:simpleType>
        <xsd:restriction base="dms:DateTime"/>
      </xsd:simpleType>
    </xsd:element>
    <xsd:element name="wpProjDocMonth" ma:index="15" nillable="true" ma:displayName="Wheel month" ma:default="(None)" ma:format="Dropdown" ma:internalName="wpProjDocMonth" ma:readOnly="false">
      <xsd:simpleType>
        <xsd:restriction base="dms:Choice">
          <xsd:enumeration value="(None)"/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ember"/>
          <xsd:enumeration value="October"/>
          <xsd:enumeration value="November"/>
          <xsd:enumeration value="December"/>
        </xsd:restriction>
      </xsd:simpleType>
    </xsd:element>
    <xsd:element name="wpProjDocYear" ma:index="17" nillable="true" ma:displayName="Wheel year" ma:default="(None)" ma:format="Dropdown" ma:internalName="wpProjDocYear" ma:readOnly="false">
      <xsd:simpleType>
        <xsd:restriction base="dms:Choice">
          <xsd:enumeration value="(None)"/>
          <xsd:enumeration value="2003"/>
          <xsd:enumeration value="2004"/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</xsd:restriction>
      </xsd:simpleType>
    </xsd:element>
    <xsd:element name="wpProjDocPublishRequest" ma:index="18" nillable="true" ma:displayName="Force investor request" ma:description="Initialises a publish request or unpublishes this document" ma:format="Dropdown" ma:internalName="wpProjDocPublishRequest" ma:readOnly="false">
      <xsd:simpleType>
        <xsd:restriction base="dms:Choice">
          <xsd:enumeration value="Publish"/>
          <xsd:enumeration value="Unpublish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05E3FA-5D83-4851-87E1-620EE778B584}"/>
</file>

<file path=customXml/itemProps2.xml><?xml version="1.0" encoding="utf-8"?>
<ds:datastoreItem xmlns:ds="http://schemas.openxmlformats.org/officeDocument/2006/customXml" ds:itemID="{AA1C0312-7568-497F-9272-A902F18E14BF}"/>
</file>

<file path=customXml/itemProps3.xml><?xml version="1.0" encoding="utf-8"?>
<ds:datastoreItem xmlns:ds="http://schemas.openxmlformats.org/officeDocument/2006/customXml" ds:itemID="{6322D90A-014D-4CDA-9253-B9A43165E4D9}"/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920</Words>
  <Application>Microsoft Office PowerPoint</Application>
  <PresentationFormat>On-screen Show (4:3)</PresentationFormat>
  <Paragraphs>172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ＭＳ Ｐゴシック</vt:lpstr>
      <vt:lpstr>Arial</vt:lpstr>
      <vt:lpstr>Calibri</vt:lpstr>
      <vt:lpstr>Verdana</vt:lpstr>
      <vt:lpstr>Wingdings</vt:lpstr>
      <vt:lpstr>Office Theme</vt:lpstr>
      <vt:lpstr>PowerPoint Presentation</vt:lpstr>
      <vt:lpstr>INFORMATIONSMØDE OM KØBERET Vindpark Thorup-Sletten </vt:lpstr>
      <vt:lpstr>Dagsorden</vt:lpstr>
      <vt:lpstr>Fakta for Vindpark Thorup-Sletten</vt:lpstr>
      <vt:lpstr>PowerPoint Presentation</vt:lpstr>
      <vt:lpstr>Byggefase påbegyndt</vt:lpstr>
      <vt:lpstr>Status for projektet</vt:lpstr>
      <vt:lpstr>Status - Klagenævn</vt:lpstr>
      <vt:lpstr>Forventet tidsforløb og datoer</vt:lpstr>
      <vt:lpstr>GENNEMGANG AF KØBERETSMATERIALE</vt:lpstr>
      <vt:lpstr>Selskabsstruktur i parken</vt:lpstr>
      <vt:lpstr>Vindpark Thorup-Sletten LAUG</vt:lpstr>
      <vt:lpstr>Vindpark Thorup-Sletten LAUG</vt:lpstr>
      <vt:lpstr>Vindpark Thorup-Sletten LAUG</vt:lpstr>
      <vt:lpstr>Køberetsordningen - Hvad er tilgængeligt</vt:lpstr>
      <vt:lpstr>Opdatering af information</vt:lpstr>
      <vt:lpstr>Godkendelse af udbudsmateriale - Energistyrelsen</vt:lpstr>
      <vt:lpstr>Revisorerklæring - BDO</vt:lpstr>
      <vt:lpstr>Anlægsbudget</vt:lpstr>
      <vt:lpstr>Driftsbudget – Budgetforudsætninger</vt:lpstr>
      <vt:lpstr>Driftsbudget</vt:lpstr>
      <vt:lpstr>Hvem kan købe?</vt:lpstr>
      <vt:lpstr>Hvem har fortrinsstilling op til 50 anparter…</vt:lpstr>
      <vt:lpstr>Tegningsaftale</vt:lpstr>
      <vt:lpstr>K/S Vindpark Thorup-Sletten LAUG</vt:lpstr>
      <vt:lpstr>Uafklarede forhold og risici</vt:lpstr>
      <vt:lpstr>Hvorfor investere i  Vindpark Thorup-Sletten?</vt:lpstr>
      <vt:lpstr>ANPARTER OG SKATTEFORHOLD - BDO </vt:lpstr>
      <vt:lpstr>Fakta vedr. byggeriet</vt:lpstr>
      <vt:lpstr>STØTTE TIL LOKAL FORANKRING </vt:lpstr>
      <vt:lpstr>Støtte til lokal forankring</vt:lpstr>
      <vt:lpstr>Støtte til lokal forankring  - Eksempler</vt:lpstr>
      <vt:lpstr>PowerPoint Presentation</vt:lpstr>
      <vt:lpstr>TAK FOR I AFTEN</vt:lpstr>
    </vt:vector>
  </TitlesOfParts>
  <Company>EuroWind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Your User Name</dc:creator>
  <cp:lastModifiedBy>Hanne B. Kjeldsen</cp:lastModifiedBy>
  <cp:revision>240</cp:revision>
  <cp:lastPrinted>2017-06-15T11:00:43Z</cp:lastPrinted>
  <dcterms:created xsi:type="dcterms:W3CDTF">2012-07-16T08:53:36Z</dcterms:created>
  <dcterms:modified xsi:type="dcterms:W3CDTF">2019-05-01T05:59:05Z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pItemLocation">
    <vt:lpwstr>8cd3e4ac;795;</vt:lpwstr>
  </property>
  <property fmtid="{D5CDD505-2E9C-101B-9397-08002B2CF9AE}" pid="3" name="ManagedMetaDatawpProjPrd406eb96">
    <vt:lpwstr>4110</vt:lpwstr>
  </property>
  <property fmtid="{D5CDD505-2E9C-101B-9397-08002B2CF9AE}" pid="4" name="ManagedMetaDataTitlefa564e0f">
    <vt:lpwstr>DK-Thorup-Sletten (4110)</vt:lpwstr>
  </property>
  <property fmtid="{D5CDD505-2E9C-101B-9397-08002B2CF9AE}" pid="5" name="wpProjDocTypeConstruction">
    <vt:lpwstr>[]</vt:lpwstr>
  </property>
  <property fmtid="{D5CDD505-2E9C-101B-9397-08002B2CF9AE}" pid="6" name="ContentTypeId">
    <vt:lpwstr>0x010100F14952967CCF477D8751087E8682C02D00E4348CB35D91C541B7174685B696834D</vt:lpwstr>
  </property>
</Properties>
</file>